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3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08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標題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cxnSp>
        <p:nvCxnSpPr>
          <p:cNvPr id="8" name="直線接點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橢圓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日期版面配置區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DA8FD-E2C3-4515-AE12-E3392F8C7999}" type="datetimeFigureOut">
              <a:rPr lang="zh-TW" altLang="en-US" smtClean="0"/>
              <a:pPr/>
              <a:t>2012/9/6</a:t>
            </a:fld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BDB03B-EB0D-4D51-94CB-BF921BA7BDF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ransition spd="slow" advClick="0" advTm="3000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DA8FD-E2C3-4515-AE12-E3392F8C7999}" type="datetimeFigureOut">
              <a:rPr lang="zh-TW" altLang="en-US" smtClean="0"/>
              <a:pPr/>
              <a:t>2012/9/6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DB03B-EB0D-4D51-94CB-BF921BA7BDF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 spd="slow" advClick="0" advTm="3000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DA8FD-E2C3-4515-AE12-E3392F8C7999}" type="datetimeFigureOut">
              <a:rPr lang="zh-TW" altLang="en-US" smtClean="0"/>
              <a:pPr/>
              <a:t>2012/9/6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DB03B-EB0D-4D51-94CB-BF921BA7BDF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 spd="slow" advClick="0" advTm="3000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內容版面配置區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67DA8FD-E2C3-4515-AE12-E3392F8C7999}" type="datetimeFigureOut">
              <a:rPr lang="zh-TW" altLang="en-US" smtClean="0"/>
              <a:pPr/>
              <a:t>2012/9/6</a:t>
            </a:fld>
            <a:endParaRPr lang="zh-TW" altLang="en-US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ABDB03B-EB0D-4D51-94CB-BF921BA7BDF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6" name="頁尾版面配置區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  <p:transition spd="slow" advClick="0" advTm="3000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DA8FD-E2C3-4515-AE12-E3392F8C7999}" type="datetimeFigureOut">
              <a:rPr lang="zh-TW" altLang="en-US" smtClean="0"/>
              <a:pPr/>
              <a:t>2012/9/6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DB03B-EB0D-4D51-94CB-BF921BA7BDF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cxnSp>
        <p:nvCxnSpPr>
          <p:cNvPr id="7" name="直線接點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 advClick="0" advTm="3000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DA8FD-E2C3-4515-AE12-E3392F8C7999}" type="datetimeFigureOut">
              <a:rPr lang="zh-TW" altLang="en-US" smtClean="0"/>
              <a:pPr/>
              <a:t>2012/9/6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DB03B-EB0D-4D51-94CB-BF921BA7BDF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  <p:transition spd="slow" advClick="0" advTm="3000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DB03B-EB0D-4D51-94CB-BF921BA7BDF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DA8FD-E2C3-4515-AE12-E3392F8C7999}" type="datetimeFigureOut">
              <a:rPr lang="zh-TW" altLang="en-US" smtClean="0"/>
              <a:pPr/>
              <a:t>2012/9/6</a:t>
            </a:fld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2" name="內容版面配置區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34" name="內容版面配置區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cxnSp>
        <p:nvCxnSpPr>
          <p:cNvPr id="10" name="直線接點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 advClick="0" advTm="3000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DA8FD-E2C3-4515-AE12-E3392F8C7999}" type="datetimeFigureOut">
              <a:rPr lang="zh-TW" altLang="en-US" smtClean="0"/>
              <a:pPr/>
              <a:t>2012/9/6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DB03B-EB0D-4D51-94CB-BF921BA7BDF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  <p:transition spd="slow" advClick="0" advTm="3000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DA8FD-E2C3-4515-AE12-E3392F8C7999}" type="datetimeFigureOut">
              <a:rPr lang="zh-TW" altLang="en-US" smtClean="0"/>
              <a:pPr/>
              <a:t>2012/9/6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DB03B-EB0D-4D51-94CB-BF921BA7BDF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 spd="slow" advClick="0" advTm="3000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內容版面配置區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1" name="標題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67DA8FD-E2C3-4515-AE12-E3392F8C7999}" type="datetimeFigureOut">
              <a:rPr lang="zh-TW" altLang="en-US" smtClean="0"/>
              <a:pPr/>
              <a:t>2012/9/6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BDB03B-EB0D-4D51-94CB-BF921BA7BDF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ransition spd="slow" advClick="0" advTm="3000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DA8FD-E2C3-4515-AE12-E3392F8C7999}" type="datetimeFigureOut">
              <a:rPr lang="zh-TW" altLang="en-US" smtClean="0"/>
              <a:pPr/>
              <a:t>2012/9/6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BDB03B-EB0D-4D51-94CB-BF921BA7BDF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ransition spd="slow" advClick="0" advTm="3000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67DA8FD-E2C3-4515-AE12-E3392F8C7999}" type="datetimeFigureOut">
              <a:rPr lang="zh-TW" altLang="en-US" smtClean="0"/>
              <a:pPr/>
              <a:t>2012/9/6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ABDB03B-EB0D-4D51-94CB-BF921BA7BDF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spd="slow" advClick="0" advTm="3000">
    <p:wedge/>
  </p:transition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79512" y="908721"/>
            <a:ext cx="8964488" cy="3744415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>
                <a:latin typeface="華康正顏楷體W5" pitchFamily="65" charset="-120"/>
                <a:ea typeface="華康正顏楷體W5" pitchFamily="65" charset="-120"/>
              </a:rPr>
              <a:t>公務人員五大核心價值－廉正、忠誠、專業、效能、關懷。</a:t>
            </a:r>
            <a:r>
              <a:rPr lang="en-US" altLang="zh-TW" dirty="0" smtClean="0">
                <a:latin typeface="華康正顏楷體W5" pitchFamily="65" charset="-120"/>
                <a:ea typeface="華康正顏楷體W5" pitchFamily="65" charset="-120"/>
              </a:rPr>
              <a:t/>
            </a:r>
            <a:br>
              <a:rPr lang="en-US" altLang="zh-TW" dirty="0" smtClean="0">
                <a:latin typeface="華康正顏楷體W5" pitchFamily="65" charset="-120"/>
                <a:ea typeface="華康正顏楷體W5" pitchFamily="65" charset="-120"/>
              </a:rPr>
            </a:br>
            <a:r>
              <a:rPr lang="en-US" altLang="zh-TW" dirty="0" smtClean="0">
                <a:latin typeface="華康正顏楷體W5" pitchFamily="65" charset="-120"/>
                <a:ea typeface="華康正顏楷體W5" pitchFamily="65" charset="-120"/>
              </a:rPr>
              <a:t/>
            </a:r>
            <a:br>
              <a:rPr lang="en-US" altLang="zh-TW" dirty="0" smtClean="0">
                <a:latin typeface="華康正顏楷體W5" pitchFamily="65" charset="-120"/>
                <a:ea typeface="華康正顏楷體W5" pitchFamily="65" charset="-120"/>
              </a:rPr>
            </a:br>
            <a:r>
              <a:rPr lang="zh-TW" altLang="en-US" dirty="0" smtClean="0">
                <a:latin typeface="華康正顏楷體W5" pitchFamily="65" charset="-120"/>
                <a:ea typeface="華康正顏楷體W5" pitchFamily="65" charset="-120"/>
              </a:rPr>
              <a:t>公務人員保障</a:t>
            </a:r>
            <a:r>
              <a:rPr lang="zh-TW" altLang="en-US" dirty="0" smtClean="0">
                <a:latin typeface="華康正顏楷體W5" pitchFamily="65" charset="-120"/>
                <a:ea typeface="華康正顏楷體W5" pitchFamily="65" charset="-120"/>
              </a:rPr>
              <a:t>暨培訓</a:t>
            </a:r>
            <a:r>
              <a:rPr lang="zh-TW" altLang="en-US" dirty="0" smtClean="0">
                <a:latin typeface="華康正顏楷體W5" pitchFamily="65" charset="-120"/>
                <a:ea typeface="華康正顏楷體W5" pitchFamily="65" charset="-120"/>
              </a:rPr>
              <a:t>委員會提醒您！</a:t>
            </a:r>
            <a:endParaRPr lang="zh-TW" altLang="en-US" dirty="0">
              <a:latin typeface="華康正顏楷體W5" pitchFamily="65" charset="-120"/>
              <a:ea typeface="華康正顏楷體W5" pitchFamily="65" charset="-120"/>
            </a:endParaRPr>
          </a:p>
        </p:txBody>
      </p:sp>
    </p:spTree>
  </p:cSld>
  <p:clrMapOvr>
    <a:masterClrMapping/>
  </p:clrMapOvr>
  <p:transition spd="slow" advClick="0" advTm="3000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892480" cy="4536504"/>
          </a:xfrm>
        </p:spPr>
        <p:txBody>
          <a:bodyPr>
            <a:normAutofit/>
          </a:bodyPr>
          <a:lstStyle/>
          <a:p>
            <a:r>
              <a:rPr lang="zh-TW" altLang="en-US" sz="4300" dirty="0" smtClean="0">
                <a:latin typeface="華康正顏楷體W5" pitchFamily="65" charset="-120"/>
                <a:ea typeface="華康正顏楷體W5" pitchFamily="65" charset="-120"/>
              </a:rPr>
              <a:t>公務人員</a:t>
            </a:r>
            <a:r>
              <a:rPr lang="zh-TW" altLang="zh-TW" sz="4400" dirty="0" smtClean="0">
                <a:latin typeface="華康正顏楷體W5" pitchFamily="65" charset="-120"/>
                <a:ea typeface="華康正顏楷體W5" pitchFamily="65" charset="-120"/>
              </a:rPr>
              <a:t>「</a:t>
            </a:r>
            <a:r>
              <a:rPr lang="zh-TW" altLang="en-US" sz="4400" dirty="0" smtClean="0">
                <a:latin typeface="華康正顏楷體W5" pitchFamily="65" charset="-120"/>
                <a:ea typeface="華康正顏楷體W5" pitchFamily="65" charset="-120"/>
              </a:rPr>
              <a:t>廉正</a:t>
            </a:r>
            <a:r>
              <a:rPr lang="zh-TW" altLang="zh-TW" sz="4400" dirty="0" smtClean="0">
                <a:latin typeface="華康正顏楷體W5" pitchFamily="65" charset="-120"/>
                <a:ea typeface="華康正顏楷體W5" pitchFamily="65" charset="-120"/>
              </a:rPr>
              <a:t>」</a:t>
            </a:r>
            <a:r>
              <a:rPr lang="zh-TW" altLang="en-US" sz="4400" dirty="0" smtClean="0">
                <a:latin typeface="華康正顏楷體W5" pitchFamily="65" charset="-120"/>
                <a:ea typeface="華康正顏楷體W5" pitchFamily="65" charset="-120"/>
              </a:rPr>
              <a:t>作為</a:t>
            </a:r>
            <a:r>
              <a:rPr lang="zh-TW" altLang="en-US" sz="4300" dirty="0" smtClean="0">
                <a:latin typeface="華康正顏楷體W5" pitchFamily="65" charset="-120"/>
                <a:ea typeface="華康正顏楷體W5" pitchFamily="65" charset="-120"/>
              </a:rPr>
              <a:t>－廉潔自持、利益迴避、依法公正執行公務。</a:t>
            </a:r>
            <a:r>
              <a:rPr lang="en-US" altLang="zh-TW" sz="4300" dirty="0" smtClean="0">
                <a:latin typeface="華康正顏楷體W5" pitchFamily="65" charset="-120"/>
                <a:ea typeface="華康正顏楷體W5" pitchFamily="65" charset="-120"/>
              </a:rPr>
              <a:t/>
            </a:r>
            <a:br>
              <a:rPr lang="en-US" altLang="zh-TW" sz="4300" dirty="0" smtClean="0">
                <a:latin typeface="華康正顏楷體W5" pitchFamily="65" charset="-120"/>
                <a:ea typeface="華康正顏楷體W5" pitchFamily="65" charset="-120"/>
              </a:rPr>
            </a:br>
            <a:r>
              <a:rPr lang="en-US" altLang="zh-TW" sz="4300" dirty="0" smtClean="0">
                <a:latin typeface="華康正顏楷體W5" pitchFamily="65" charset="-120"/>
                <a:ea typeface="華康正顏楷體W5" pitchFamily="65" charset="-120"/>
              </a:rPr>
              <a:t/>
            </a:r>
            <a:br>
              <a:rPr lang="en-US" altLang="zh-TW" sz="4300" dirty="0" smtClean="0">
                <a:latin typeface="華康正顏楷體W5" pitchFamily="65" charset="-120"/>
                <a:ea typeface="華康正顏楷體W5" pitchFamily="65" charset="-120"/>
              </a:rPr>
            </a:br>
            <a:r>
              <a:rPr lang="zh-TW" altLang="en-US" sz="4300" dirty="0" smtClean="0">
                <a:latin typeface="華康正顏楷體W5" pitchFamily="65" charset="-120"/>
                <a:ea typeface="華康正顏楷體W5" pitchFamily="65" charset="-120"/>
              </a:rPr>
              <a:t>公務人員保障</a:t>
            </a:r>
            <a:r>
              <a:rPr lang="zh-TW" altLang="en-US" sz="4300" dirty="0" smtClean="0">
                <a:latin typeface="華康正顏楷體W5" pitchFamily="65" charset="-120"/>
                <a:ea typeface="華康正顏楷體W5" pitchFamily="65" charset="-120"/>
              </a:rPr>
              <a:t>暨</a:t>
            </a:r>
            <a:r>
              <a:rPr lang="zh-TW" altLang="en-US" sz="4300" dirty="0" smtClean="0">
                <a:latin typeface="華康正顏楷體W5" pitchFamily="65" charset="-120"/>
                <a:ea typeface="華康正顏楷體W5" pitchFamily="65" charset="-120"/>
              </a:rPr>
              <a:t>培</a:t>
            </a:r>
            <a:r>
              <a:rPr lang="zh-TW" altLang="en-US" sz="4300" dirty="0" smtClean="0">
                <a:latin typeface="華康正顏楷體W5" pitchFamily="65" charset="-120"/>
                <a:ea typeface="華康正顏楷體W5" pitchFamily="65" charset="-120"/>
              </a:rPr>
              <a:t>訓</a:t>
            </a:r>
            <a:r>
              <a:rPr lang="zh-TW" altLang="en-US" sz="4300" dirty="0" smtClean="0">
                <a:latin typeface="華康正顏楷體W5" pitchFamily="65" charset="-120"/>
                <a:ea typeface="華康正顏楷體W5" pitchFamily="65" charset="-120"/>
              </a:rPr>
              <a:t>委員會提醒您！</a:t>
            </a:r>
            <a:endParaRPr lang="zh-TW" altLang="en-US" sz="4300" dirty="0">
              <a:latin typeface="華康正顏楷體W5" pitchFamily="65" charset="-120"/>
              <a:ea typeface="華康正顏楷體W5" pitchFamily="65" charset="-120"/>
            </a:endParaRPr>
          </a:p>
        </p:txBody>
      </p:sp>
    </p:spTree>
  </p:cSld>
  <p:clrMapOvr>
    <a:masterClrMapping/>
  </p:clrMapOvr>
  <p:transition spd="slow" advClick="0" advTm="3000"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892480" cy="4536504"/>
          </a:xfrm>
        </p:spPr>
        <p:txBody>
          <a:bodyPr>
            <a:normAutofit/>
          </a:bodyPr>
          <a:lstStyle/>
          <a:p>
            <a:r>
              <a:rPr lang="zh-TW" altLang="en-US" sz="4300" dirty="0" smtClean="0">
                <a:latin typeface="華康正顏楷體W5" pitchFamily="65" charset="-120"/>
                <a:ea typeface="華康正顏楷體W5" pitchFamily="65" charset="-120"/>
              </a:rPr>
              <a:t>公務人員</a:t>
            </a:r>
            <a:r>
              <a:rPr lang="zh-TW" altLang="zh-TW" sz="4400" dirty="0" smtClean="0">
                <a:latin typeface="華康正顏楷體W5" pitchFamily="65" charset="-120"/>
                <a:ea typeface="華康正顏楷體W5" pitchFamily="65" charset="-120"/>
              </a:rPr>
              <a:t>「</a:t>
            </a:r>
            <a:r>
              <a:rPr lang="zh-TW" altLang="en-US" sz="4400" dirty="0" smtClean="0">
                <a:latin typeface="華康正顏楷體W5" pitchFamily="65" charset="-120"/>
                <a:ea typeface="華康正顏楷體W5" pitchFamily="65" charset="-120"/>
              </a:rPr>
              <a:t>忠誠</a:t>
            </a:r>
            <a:r>
              <a:rPr lang="zh-TW" altLang="zh-TW" sz="4400" dirty="0" smtClean="0">
                <a:latin typeface="華康正顏楷體W5" pitchFamily="65" charset="-120"/>
                <a:ea typeface="華康正顏楷體W5" pitchFamily="65" charset="-120"/>
              </a:rPr>
              <a:t>」</a:t>
            </a:r>
            <a:r>
              <a:rPr lang="zh-TW" altLang="en-US" sz="4400" dirty="0" smtClean="0">
                <a:latin typeface="華康正顏楷體W5" pitchFamily="65" charset="-120"/>
                <a:ea typeface="華康正顏楷體W5" pitchFamily="65" charset="-120"/>
              </a:rPr>
              <a:t>作為</a:t>
            </a:r>
            <a:r>
              <a:rPr lang="zh-TW" altLang="en-US" sz="4300" dirty="0" smtClean="0">
                <a:latin typeface="華康正顏楷體W5" pitchFamily="65" charset="-120"/>
                <a:ea typeface="華康正顏楷體W5" pitchFamily="65" charset="-120"/>
              </a:rPr>
              <a:t>－恪遵憲法及法律，效忠國家及人民，增進國家利益及人民福祉。</a:t>
            </a:r>
            <a:r>
              <a:rPr lang="en-US" altLang="zh-TW" sz="4300" dirty="0" smtClean="0">
                <a:latin typeface="華康正顏楷體W5" pitchFamily="65" charset="-120"/>
                <a:ea typeface="華康正顏楷體W5" pitchFamily="65" charset="-120"/>
              </a:rPr>
              <a:t/>
            </a:r>
            <a:br>
              <a:rPr lang="en-US" altLang="zh-TW" sz="4300" dirty="0" smtClean="0">
                <a:latin typeface="華康正顏楷體W5" pitchFamily="65" charset="-120"/>
                <a:ea typeface="華康正顏楷體W5" pitchFamily="65" charset="-120"/>
              </a:rPr>
            </a:br>
            <a:r>
              <a:rPr lang="en-US" altLang="zh-TW" sz="4300" dirty="0" smtClean="0">
                <a:latin typeface="華康正顏楷體W5" pitchFamily="65" charset="-120"/>
                <a:ea typeface="華康正顏楷體W5" pitchFamily="65" charset="-120"/>
              </a:rPr>
              <a:t/>
            </a:r>
            <a:br>
              <a:rPr lang="en-US" altLang="zh-TW" sz="4300" dirty="0" smtClean="0">
                <a:latin typeface="華康正顏楷體W5" pitchFamily="65" charset="-120"/>
                <a:ea typeface="華康正顏楷體W5" pitchFamily="65" charset="-120"/>
              </a:rPr>
            </a:br>
            <a:r>
              <a:rPr lang="zh-TW" altLang="en-US" sz="4300" dirty="0" smtClean="0">
                <a:latin typeface="華康正顏楷體W5" pitchFamily="65" charset="-120"/>
                <a:ea typeface="華康正顏楷體W5" pitchFamily="65" charset="-120"/>
              </a:rPr>
              <a:t>公務人員保障</a:t>
            </a:r>
            <a:r>
              <a:rPr lang="zh-TW" altLang="en-US" sz="4300" dirty="0" smtClean="0">
                <a:latin typeface="華康正顏楷體W5" pitchFamily="65" charset="-120"/>
                <a:ea typeface="華康正顏楷體W5" pitchFamily="65" charset="-120"/>
              </a:rPr>
              <a:t>暨培訓</a:t>
            </a:r>
            <a:r>
              <a:rPr lang="zh-TW" altLang="en-US" sz="4300" dirty="0" smtClean="0">
                <a:latin typeface="華康正顏楷體W5" pitchFamily="65" charset="-120"/>
                <a:ea typeface="華康正顏楷體W5" pitchFamily="65" charset="-120"/>
              </a:rPr>
              <a:t>委員會提醒您！</a:t>
            </a:r>
            <a:endParaRPr lang="zh-TW" altLang="en-US" sz="4300" dirty="0">
              <a:latin typeface="華康正顏楷體W5" pitchFamily="65" charset="-120"/>
              <a:ea typeface="華康正顏楷體W5" pitchFamily="65" charset="-120"/>
            </a:endParaRPr>
          </a:p>
        </p:txBody>
      </p:sp>
    </p:spTree>
  </p:cSld>
  <p:clrMapOvr>
    <a:masterClrMapping/>
  </p:clrMapOvr>
  <p:transition spd="slow" advClick="0" advTm="3000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892480" cy="4536504"/>
          </a:xfrm>
        </p:spPr>
        <p:txBody>
          <a:bodyPr>
            <a:normAutofit/>
          </a:bodyPr>
          <a:lstStyle/>
          <a:p>
            <a:r>
              <a:rPr lang="zh-TW" altLang="en-US" sz="4300" dirty="0" smtClean="0">
                <a:latin typeface="華康正顏楷體W5" pitchFamily="65" charset="-120"/>
                <a:ea typeface="華康正顏楷體W5" pitchFamily="65" charset="-120"/>
              </a:rPr>
              <a:t>公務人員</a:t>
            </a:r>
            <a:r>
              <a:rPr lang="zh-TW" altLang="zh-TW" sz="4400" dirty="0" smtClean="0">
                <a:latin typeface="華康正顏楷體W5" pitchFamily="65" charset="-120"/>
                <a:ea typeface="華康正顏楷體W5" pitchFamily="65" charset="-120"/>
              </a:rPr>
              <a:t>「</a:t>
            </a:r>
            <a:r>
              <a:rPr lang="zh-TW" altLang="en-US" sz="4400" dirty="0" smtClean="0">
                <a:latin typeface="華康正顏楷體W5" pitchFamily="65" charset="-120"/>
                <a:ea typeface="華康正顏楷體W5" pitchFamily="65" charset="-120"/>
              </a:rPr>
              <a:t>專業</a:t>
            </a:r>
            <a:r>
              <a:rPr lang="zh-TW" altLang="zh-TW" sz="4400" dirty="0" smtClean="0">
                <a:latin typeface="華康正顏楷體W5" pitchFamily="65" charset="-120"/>
                <a:ea typeface="華康正顏楷體W5" pitchFamily="65" charset="-120"/>
              </a:rPr>
              <a:t>」</a:t>
            </a:r>
            <a:r>
              <a:rPr lang="zh-TW" altLang="en-US" sz="4400" dirty="0" smtClean="0">
                <a:latin typeface="華康正顏楷體W5" pitchFamily="65" charset="-120"/>
                <a:ea typeface="華康正顏楷體W5" pitchFamily="65" charset="-120"/>
              </a:rPr>
              <a:t>作為</a:t>
            </a:r>
            <a:r>
              <a:rPr lang="zh-TW" altLang="en-US" sz="4300" dirty="0" smtClean="0">
                <a:latin typeface="華康正顏楷體W5" pitchFamily="65" charset="-120"/>
                <a:ea typeface="華康正顏楷體W5" pitchFamily="65" charset="-120"/>
              </a:rPr>
              <a:t>－與時俱進，充實專業職能，提供優質服務。</a:t>
            </a:r>
            <a:r>
              <a:rPr lang="en-US" altLang="zh-TW" sz="4300" dirty="0" smtClean="0">
                <a:latin typeface="華康正顏楷體W5" pitchFamily="65" charset="-120"/>
                <a:ea typeface="華康正顏楷體W5" pitchFamily="65" charset="-120"/>
              </a:rPr>
              <a:t/>
            </a:r>
            <a:br>
              <a:rPr lang="en-US" altLang="zh-TW" sz="4300" dirty="0" smtClean="0">
                <a:latin typeface="華康正顏楷體W5" pitchFamily="65" charset="-120"/>
                <a:ea typeface="華康正顏楷體W5" pitchFamily="65" charset="-120"/>
              </a:rPr>
            </a:br>
            <a:r>
              <a:rPr lang="en-US" altLang="zh-TW" sz="4300" dirty="0" smtClean="0">
                <a:latin typeface="華康正顏楷體W5" pitchFamily="65" charset="-120"/>
                <a:ea typeface="華康正顏楷體W5" pitchFamily="65" charset="-120"/>
              </a:rPr>
              <a:t/>
            </a:r>
            <a:br>
              <a:rPr lang="en-US" altLang="zh-TW" sz="4300" dirty="0" smtClean="0">
                <a:latin typeface="華康正顏楷體W5" pitchFamily="65" charset="-120"/>
                <a:ea typeface="華康正顏楷體W5" pitchFamily="65" charset="-120"/>
              </a:rPr>
            </a:br>
            <a:r>
              <a:rPr lang="zh-TW" altLang="en-US" sz="4300" dirty="0" smtClean="0">
                <a:latin typeface="華康正顏楷體W5" pitchFamily="65" charset="-120"/>
                <a:ea typeface="華康正顏楷體W5" pitchFamily="65" charset="-120"/>
              </a:rPr>
              <a:t>公務人員保障</a:t>
            </a:r>
            <a:r>
              <a:rPr lang="zh-TW" altLang="en-US" sz="4300" dirty="0" smtClean="0">
                <a:latin typeface="華康正顏楷體W5" pitchFamily="65" charset="-120"/>
                <a:ea typeface="華康正顏楷體W5" pitchFamily="65" charset="-120"/>
              </a:rPr>
              <a:t>暨培訓</a:t>
            </a:r>
            <a:r>
              <a:rPr lang="zh-TW" altLang="en-US" sz="4300" dirty="0" smtClean="0">
                <a:latin typeface="華康正顏楷體W5" pitchFamily="65" charset="-120"/>
                <a:ea typeface="華康正顏楷體W5" pitchFamily="65" charset="-120"/>
              </a:rPr>
              <a:t>委員會提醒您！</a:t>
            </a:r>
            <a:endParaRPr lang="zh-TW" altLang="en-US" sz="4300" dirty="0">
              <a:latin typeface="華康正顏楷體W5" pitchFamily="65" charset="-120"/>
              <a:ea typeface="華康正顏楷體W5" pitchFamily="65" charset="-120"/>
            </a:endParaRPr>
          </a:p>
        </p:txBody>
      </p:sp>
    </p:spTree>
  </p:cSld>
  <p:clrMapOvr>
    <a:masterClrMapping/>
  </p:clrMapOvr>
  <p:transition spd="slow" advClick="0" advTm="3000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892480" cy="4536504"/>
          </a:xfrm>
        </p:spPr>
        <p:txBody>
          <a:bodyPr>
            <a:normAutofit/>
          </a:bodyPr>
          <a:lstStyle/>
          <a:p>
            <a:r>
              <a:rPr lang="zh-TW" altLang="en-US" sz="4300" dirty="0" smtClean="0">
                <a:latin typeface="華康正顏楷體W5" pitchFamily="65" charset="-120"/>
                <a:ea typeface="華康正顏楷體W5" pitchFamily="65" charset="-120"/>
              </a:rPr>
              <a:t>公務人員</a:t>
            </a:r>
            <a:r>
              <a:rPr lang="zh-TW" altLang="zh-TW" sz="4400" dirty="0" smtClean="0">
                <a:latin typeface="華康正顏楷體W5" pitchFamily="65" charset="-120"/>
                <a:ea typeface="華康正顏楷體W5" pitchFamily="65" charset="-120"/>
              </a:rPr>
              <a:t>「</a:t>
            </a:r>
            <a:r>
              <a:rPr lang="zh-TW" altLang="en-US" sz="4400" dirty="0" smtClean="0">
                <a:latin typeface="華康正顏楷體W5" pitchFamily="65" charset="-120"/>
                <a:ea typeface="華康正顏楷體W5" pitchFamily="65" charset="-120"/>
              </a:rPr>
              <a:t>效能</a:t>
            </a:r>
            <a:r>
              <a:rPr lang="zh-TW" altLang="zh-TW" sz="4400" dirty="0" smtClean="0">
                <a:latin typeface="華康正顏楷體W5" pitchFamily="65" charset="-120"/>
                <a:ea typeface="華康正顏楷體W5" pitchFamily="65" charset="-120"/>
              </a:rPr>
              <a:t>」</a:t>
            </a:r>
            <a:r>
              <a:rPr lang="zh-TW" altLang="en-US" sz="4400" dirty="0" smtClean="0">
                <a:latin typeface="華康正顏楷體W5" pitchFamily="65" charset="-120"/>
                <a:ea typeface="華康正顏楷體W5" pitchFamily="65" charset="-120"/>
              </a:rPr>
              <a:t>作為</a:t>
            </a:r>
            <a:r>
              <a:rPr lang="zh-TW" altLang="en-US" sz="4300" dirty="0" smtClean="0">
                <a:latin typeface="華康正顏楷體W5" pitchFamily="65" charset="-120"/>
                <a:ea typeface="華康正顏楷體W5" pitchFamily="65" charset="-120"/>
              </a:rPr>
              <a:t>－團隊合作，提升工作效能，積極回應人民需求。</a:t>
            </a:r>
            <a:r>
              <a:rPr lang="en-US" altLang="zh-TW" sz="4300" dirty="0" smtClean="0">
                <a:latin typeface="華康正顏楷體W5" pitchFamily="65" charset="-120"/>
                <a:ea typeface="華康正顏楷體W5" pitchFamily="65" charset="-120"/>
              </a:rPr>
              <a:t/>
            </a:r>
            <a:br>
              <a:rPr lang="en-US" altLang="zh-TW" sz="4300" dirty="0" smtClean="0">
                <a:latin typeface="華康正顏楷體W5" pitchFamily="65" charset="-120"/>
                <a:ea typeface="華康正顏楷體W5" pitchFamily="65" charset="-120"/>
              </a:rPr>
            </a:br>
            <a:r>
              <a:rPr lang="en-US" altLang="zh-TW" sz="4300" dirty="0" smtClean="0">
                <a:latin typeface="華康正顏楷體W5" pitchFamily="65" charset="-120"/>
                <a:ea typeface="華康正顏楷體W5" pitchFamily="65" charset="-120"/>
              </a:rPr>
              <a:t/>
            </a:r>
            <a:br>
              <a:rPr lang="en-US" altLang="zh-TW" sz="4300" dirty="0" smtClean="0">
                <a:latin typeface="華康正顏楷體W5" pitchFamily="65" charset="-120"/>
                <a:ea typeface="華康正顏楷體W5" pitchFamily="65" charset="-120"/>
              </a:rPr>
            </a:br>
            <a:r>
              <a:rPr lang="zh-TW" altLang="en-US" sz="4300" dirty="0" smtClean="0">
                <a:latin typeface="華康正顏楷體W5" pitchFamily="65" charset="-120"/>
                <a:ea typeface="華康正顏楷體W5" pitchFamily="65" charset="-120"/>
              </a:rPr>
              <a:t>公務人員保障</a:t>
            </a:r>
            <a:r>
              <a:rPr lang="zh-TW" altLang="en-US" sz="4300" dirty="0" smtClean="0">
                <a:latin typeface="華康正顏楷體W5" pitchFamily="65" charset="-120"/>
                <a:ea typeface="華康正顏楷體W5" pitchFamily="65" charset="-120"/>
              </a:rPr>
              <a:t>暨培訓</a:t>
            </a:r>
            <a:r>
              <a:rPr lang="zh-TW" altLang="en-US" sz="4300" dirty="0" smtClean="0">
                <a:latin typeface="華康正顏楷體W5" pitchFamily="65" charset="-120"/>
                <a:ea typeface="華康正顏楷體W5" pitchFamily="65" charset="-120"/>
              </a:rPr>
              <a:t>委員會提醒您！</a:t>
            </a:r>
            <a:endParaRPr lang="zh-TW" altLang="en-US" sz="4300" dirty="0">
              <a:latin typeface="華康正顏楷體W5" pitchFamily="65" charset="-120"/>
              <a:ea typeface="華康正顏楷體W5" pitchFamily="65" charset="-120"/>
            </a:endParaRPr>
          </a:p>
        </p:txBody>
      </p:sp>
    </p:spTree>
  </p:cSld>
  <p:clrMapOvr>
    <a:masterClrMapping/>
  </p:clrMapOvr>
  <p:transition spd="slow" advClick="0" advTm="3000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892480" cy="4536504"/>
          </a:xfrm>
        </p:spPr>
        <p:txBody>
          <a:bodyPr>
            <a:normAutofit/>
          </a:bodyPr>
          <a:lstStyle/>
          <a:p>
            <a:r>
              <a:rPr lang="zh-TW" altLang="en-US" sz="4300" dirty="0" smtClean="0">
                <a:latin typeface="華康正顏楷體W5" pitchFamily="65" charset="-120"/>
                <a:ea typeface="華康正顏楷體W5" pitchFamily="65" charset="-120"/>
              </a:rPr>
              <a:t>公務人員</a:t>
            </a:r>
            <a:r>
              <a:rPr lang="zh-TW" altLang="zh-TW" sz="4400" dirty="0" smtClean="0">
                <a:latin typeface="華康正顏楷體W5" pitchFamily="65" charset="-120"/>
                <a:ea typeface="華康正顏楷體W5" pitchFamily="65" charset="-120"/>
              </a:rPr>
              <a:t>「</a:t>
            </a:r>
            <a:r>
              <a:rPr lang="zh-TW" altLang="en-US" sz="4400" dirty="0" smtClean="0">
                <a:latin typeface="華康正顏楷體W5" pitchFamily="65" charset="-120"/>
                <a:ea typeface="華康正顏楷體W5" pitchFamily="65" charset="-120"/>
              </a:rPr>
              <a:t>關懷</a:t>
            </a:r>
            <a:r>
              <a:rPr lang="zh-TW" altLang="zh-TW" sz="4400" dirty="0" smtClean="0">
                <a:latin typeface="華康正顏楷體W5" pitchFamily="65" charset="-120"/>
                <a:ea typeface="華康正顏楷體W5" pitchFamily="65" charset="-120"/>
              </a:rPr>
              <a:t>」</a:t>
            </a:r>
            <a:r>
              <a:rPr lang="zh-TW" altLang="en-US" sz="4400" dirty="0" smtClean="0">
                <a:latin typeface="華康正顏楷體W5" pitchFamily="65" charset="-120"/>
                <a:ea typeface="華康正顏楷體W5" pitchFamily="65" charset="-120"/>
              </a:rPr>
              <a:t>作為</a:t>
            </a:r>
            <a:r>
              <a:rPr lang="zh-TW" altLang="en-US" sz="4300" dirty="0" smtClean="0">
                <a:latin typeface="華康正顏楷體W5" pitchFamily="65" charset="-120"/>
                <a:ea typeface="華康正顏楷體W5" pitchFamily="65" charset="-120"/>
              </a:rPr>
              <a:t>－懷抱同理心，尊重多元文化，落實人權保障。</a:t>
            </a:r>
            <a:r>
              <a:rPr lang="en-US" altLang="zh-TW" sz="4300" dirty="0" smtClean="0">
                <a:latin typeface="華康正顏楷體W5" pitchFamily="65" charset="-120"/>
                <a:ea typeface="華康正顏楷體W5" pitchFamily="65" charset="-120"/>
              </a:rPr>
              <a:t/>
            </a:r>
            <a:br>
              <a:rPr lang="en-US" altLang="zh-TW" sz="4300" dirty="0" smtClean="0">
                <a:latin typeface="華康正顏楷體W5" pitchFamily="65" charset="-120"/>
                <a:ea typeface="華康正顏楷體W5" pitchFamily="65" charset="-120"/>
              </a:rPr>
            </a:br>
            <a:r>
              <a:rPr lang="en-US" altLang="zh-TW" sz="4300" dirty="0" smtClean="0">
                <a:latin typeface="華康正顏楷體W5" pitchFamily="65" charset="-120"/>
                <a:ea typeface="華康正顏楷體W5" pitchFamily="65" charset="-120"/>
              </a:rPr>
              <a:t/>
            </a:r>
            <a:br>
              <a:rPr lang="en-US" altLang="zh-TW" sz="4300" dirty="0" smtClean="0">
                <a:latin typeface="華康正顏楷體W5" pitchFamily="65" charset="-120"/>
                <a:ea typeface="華康正顏楷體W5" pitchFamily="65" charset="-120"/>
              </a:rPr>
            </a:br>
            <a:r>
              <a:rPr lang="zh-TW" altLang="en-US" sz="4300" dirty="0" smtClean="0">
                <a:latin typeface="華康正顏楷體W5" pitchFamily="65" charset="-120"/>
                <a:ea typeface="華康正顏楷體W5" pitchFamily="65" charset="-120"/>
              </a:rPr>
              <a:t>公務人員保障暨培訓委員會提醒您！</a:t>
            </a:r>
            <a:endParaRPr lang="zh-TW" altLang="en-US" sz="4300" dirty="0">
              <a:latin typeface="華康正顏楷體W5" pitchFamily="65" charset="-120"/>
              <a:ea typeface="華康正顏楷體W5" pitchFamily="65" charset="-120"/>
            </a:endParaRPr>
          </a:p>
        </p:txBody>
      </p:sp>
    </p:spTree>
  </p:cSld>
  <p:clrMapOvr>
    <a:masterClrMapping/>
  </p:clrMapOvr>
  <p:transition spd="slow" advClick="0" advTm="3000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892480" cy="4536504"/>
          </a:xfrm>
        </p:spPr>
        <p:txBody>
          <a:bodyPr>
            <a:normAutofit/>
          </a:bodyPr>
          <a:lstStyle/>
          <a:p>
            <a:r>
              <a:rPr lang="zh-TW" altLang="en-US" sz="4300" dirty="0" smtClean="0">
                <a:latin typeface="華康正顏楷體W5" pitchFamily="65" charset="-120"/>
                <a:ea typeface="華康正顏楷體W5" pitchFamily="65" charset="-120"/>
              </a:rPr>
              <a:t>公務人員應關懷弱勢族群，促進族群和諧，維護社會公平正義。</a:t>
            </a:r>
            <a:r>
              <a:rPr lang="en-US" altLang="zh-TW" sz="4300" dirty="0" smtClean="0">
                <a:latin typeface="華康正顏楷體W5" pitchFamily="65" charset="-120"/>
                <a:ea typeface="華康正顏楷體W5" pitchFamily="65" charset="-120"/>
              </a:rPr>
              <a:t/>
            </a:r>
            <a:br>
              <a:rPr lang="en-US" altLang="zh-TW" sz="4300" dirty="0" smtClean="0">
                <a:latin typeface="華康正顏楷體W5" pitchFamily="65" charset="-120"/>
                <a:ea typeface="華康正顏楷體W5" pitchFamily="65" charset="-120"/>
              </a:rPr>
            </a:br>
            <a:r>
              <a:rPr lang="en-US" altLang="zh-TW" sz="4300" dirty="0" smtClean="0">
                <a:latin typeface="華康正顏楷體W5" pitchFamily="65" charset="-120"/>
                <a:ea typeface="華康正顏楷體W5" pitchFamily="65" charset="-120"/>
              </a:rPr>
              <a:t/>
            </a:r>
            <a:br>
              <a:rPr lang="en-US" altLang="zh-TW" sz="4300" dirty="0" smtClean="0">
                <a:latin typeface="華康正顏楷體W5" pitchFamily="65" charset="-120"/>
                <a:ea typeface="華康正顏楷體W5" pitchFamily="65" charset="-120"/>
              </a:rPr>
            </a:br>
            <a:r>
              <a:rPr lang="zh-TW" altLang="en-US" sz="4300" dirty="0" smtClean="0">
                <a:latin typeface="華康正顏楷體W5" pitchFamily="65" charset="-120"/>
                <a:ea typeface="華康正顏楷體W5" pitchFamily="65" charset="-120"/>
              </a:rPr>
              <a:t>公務人員保障</a:t>
            </a:r>
            <a:r>
              <a:rPr lang="zh-TW" altLang="en-US" sz="4300" dirty="0" smtClean="0">
                <a:latin typeface="華康正顏楷體W5" pitchFamily="65" charset="-120"/>
                <a:ea typeface="華康正顏楷體W5" pitchFamily="65" charset="-120"/>
              </a:rPr>
              <a:t>暨培訓</a:t>
            </a:r>
            <a:r>
              <a:rPr lang="zh-TW" altLang="en-US" sz="4300" dirty="0" smtClean="0">
                <a:latin typeface="華康正顏楷體W5" pitchFamily="65" charset="-120"/>
                <a:ea typeface="華康正顏楷體W5" pitchFamily="65" charset="-120"/>
              </a:rPr>
              <a:t>委員會提醒您！</a:t>
            </a:r>
            <a:endParaRPr lang="zh-TW" altLang="en-US" sz="4300" dirty="0">
              <a:latin typeface="華康正顏楷體W5" pitchFamily="65" charset="-120"/>
              <a:ea typeface="華康正顏楷體W5" pitchFamily="65" charset="-120"/>
            </a:endParaRPr>
          </a:p>
        </p:txBody>
      </p:sp>
    </p:spTree>
  </p:cSld>
  <p:clrMapOvr>
    <a:masterClrMapping/>
  </p:clrMapOvr>
  <p:transition spd="slow" advClick="0" advTm="3000"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892480" cy="4536504"/>
          </a:xfrm>
        </p:spPr>
        <p:txBody>
          <a:bodyPr>
            <a:normAutofit/>
          </a:bodyPr>
          <a:lstStyle/>
          <a:p>
            <a:r>
              <a:rPr lang="zh-TW" altLang="en-US" sz="4300" dirty="0" smtClean="0">
                <a:latin typeface="華康正顏楷體W5" pitchFamily="65" charset="-120"/>
                <a:ea typeface="華康正顏楷體W5" pitchFamily="65" charset="-120"/>
              </a:rPr>
              <a:t>公務人員應致力提供民眾優質生活環境，縮減貧富差距，營造均富安康的社會。</a:t>
            </a:r>
            <a:r>
              <a:rPr lang="en-US" altLang="zh-TW" sz="4300" dirty="0" smtClean="0">
                <a:latin typeface="華康正顏楷體W5" pitchFamily="65" charset="-120"/>
                <a:ea typeface="華康正顏楷體W5" pitchFamily="65" charset="-120"/>
              </a:rPr>
              <a:t/>
            </a:r>
            <a:br>
              <a:rPr lang="en-US" altLang="zh-TW" sz="4300" dirty="0" smtClean="0">
                <a:latin typeface="華康正顏楷體W5" pitchFamily="65" charset="-120"/>
                <a:ea typeface="華康正顏楷體W5" pitchFamily="65" charset="-120"/>
              </a:rPr>
            </a:br>
            <a:r>
              <a:rPr lang="en-US" altLang="zh-TW" sz="4300" dirty="0" smtClean="0">
                <a:latin typeface="華康正顏楷體W5" pitchFamily="65" charset="-120"/>
                <a:ea typeface="華康正顏楷體W5" pitchFamily="65" charset="-120"/>
              </a:rPr>
              <a:t/>
            </a:r>
            <a:br>
              <a:rPr lang="en-US" altLang="zh-TW" sz="4300" dirty="0" smtClean="0">
                <a:latin typeface="華康正顏楷體W5" pitchFamily="65" charset="-120"/>
                <a:ea typeface="華康正顏楷體W5" pitchFamily="65" charset="-120"/>
              </a:rPr>
            </a:br>
            <a:r>
              <a:rPr lang="zh-TW" altLang="en-US" sz="4300" dirty="0" smtClean="0">
                <a:latin typeface="華康正顏楷體W5" pitchFamily="65" charset="-120"/>
                <a:ea typeface="華康正顏楷體W5" pitchFamily="65" charset="-120"/>
              </a:rPr>
              <a:t>公務人員保障</a:t>
            </a:r>
            <a:r>
              <a:rPr lang="zh-TW" altLang="en-US" sz="4300" dirty="0" smtClean="0">
                <a:latin typeface="華康正顏楷體W5" pitchFamily="65" charset="-120"/>
                <a:ea typeface="華康正顏楷體W5" pitchFamily="65" charset="-120"/>
              </a:rPr>
              <a:t>暨培訓</a:t>
            </a:r>
            <a:r>
              <a:rPr lang="zh-TW" altLang="en-US" sz="4300" dirty="0" smtClean="0">
                <a:latin typeface="華康正顏楷體W5" pitchFamily="65" charset="-120"/>
                <a:ea typeface="華康正顏楷體W5" pitchFamily="65" charset="-120"/>
              </a:rPr>
              <a:t>委員會提醒您！</a:t>
            </a:r>
            <a:endParaRPr lang="zh-TW" altLang="en-US" sz="4300" dirty="0">
              <a:latin typeface="華康正顏楷體W5" pitchFamily="65" charset="-120"/>
              <a:ea typeface="華康正顏楷體W5" pitchFamily="65" charset="-120"/>
            </a:endParaRPr>
          </a:p>
        </p:txBody>
      </p:sp>
    </p:spTree>
  </p:cSld>
  <p:clrMapOvr>
    <a:masterClrMapping/>
  </p:clrMapOvr>
  <p:transition spd="slow" advClick="0" advTm="3000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宣紙">
  <a:themeElements>
    <a:clrScheme name="宣紙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宣紙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科技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31</TotalTime>
  <Words>146</Words>
  <Application>Microsoft Office PowerPoint</Application>
  <PresentationFormat>如螢幕大小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宣紙</vt:lpstr>
      <vt:lpstr>公務人員五大核心價值－廉正、忠誠、專業、效能、關懷。  公務人員保障暨培訓委員會提醒您！</vt:lpstr>
      <vt:lpstr>公務人員「廉正」作為－廉潔自持、利益迴避、依法公正執行公務。  公務人員保障暨培訓委員會提醒您！</vt:lpstr>
      <vt:lpstr>公務人員「忠誠」作為－恪遵憲法及法律，效忠國家及人民，增進國家利益及人民福祉。  公務人員保障暨培訓委員會提醒您！</vt:lpstr>
      <vt:lpstr>公務人員「專業」作為－與時俱進，充實專業職能，提供優質服務。  公務人員保障暨培訓委員會提醒您！</vt:lpstr>
      <vt:lpstr>公務人員「效能」作為－團隊合作，提升工作效能，積極回應人民需求。  公務人員保障暨培訓委員會提醒您！</vt:lpstr>
      <vt:lpstr>公務人員「關懷」作為－懷抱同理心，尊重多元文化，落實人權保障。  公務人員保障暨培訓委員會提醒您！</vt:lpstr>
      <vt:lpstr>公務人員應關懷弱勢族群，促進族群和諧，維護社會公平正義。  公務人員保障暨培訓委員會提醒您！</vt:lpstr>
      <vt:lpstr>公務人員應致力提供民眾優質生活環境，縮減貧富差距，營造均富安康的社會。  公務人員保障暨培訓委員會提醒您！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公務人員五大核心價值－廉正、忠誠、專業、效能、關懷。  公務人員保障暨境訓委員會提醒您！</dc:title>
  <dc:creator>vhtpi25</dc:creator>
  <cp:lastModifiedBy>vhtpi25</cp:lastModifiedBy>
  <cp:revision>7</cp:revision>
  <dcterms:created xsi:type="dcterms:W3CDTF">2012-09-05T02:26:26Z</dcterms:created>
  <dcterms:modified xsi:type="dcterms:W3CDTF">2012-09-06T05:06:08Z</dcterms:modified>
</cp:coreProperties>
</file>